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0DB27-AC3F-4D3B-866D-F49C250923D3}" v="9" dt="2023-10-08T16:26:37.9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6"/>
  </p:normalViewPr>
  <p:slideViewPr>
    <p:cSldViewPr snapToGrid="0">
      <p:cViewPr>
        <p:scale>
          <a:sx n="37" d="100"/>
          <a:sy n="37" d="100"/>
        </p:scale>
        <p:origin x="2176"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12" name="Body Level One…"/>
          <p:cNvSpPr txBox="1">
            <a:spLocks noGrp="1"/>
          </p:cNvSpPr>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13" name="Presentation Title"/>
          <p:cNvSpPr txBox="1">
            <a:spLocks noGrp="1"/>
          </p:cNvSpPr>
          <p:nvPr>
            <p:ph type="title" hasCustomPrompt="1"/>
          </p:nvPr>
        </p:nvSpPr>
        <p:spPr>
          <a:xfrm>
            <a:off x="1206500" y="2621719"/>
            <a:ext cx="21971000" cy="4648201"/>
          </a:xfrm>
          <a:prstGeom prst="rect">
            <a:avLst/>
          </a:prstGeom>
        </p:spPr>
        <p:txBody>
          <a:bodyPr anchor="b"/>
          <a:lstStyle>
            <a:lvl1pPr defTabSz="355600">
              <a:defRPr sz="12000" spc="-119"/>
            </a:lvl1pPr>
          </a:lstStyle>
          <a:p>
            <a:r>
              <a:t>Presentation 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Agenda Subtitle</a:t>
            </a:r>
          </a:p>
        </p:txBody>
      </p:sp>
      <p:sp>
        <p:nvSpPr>
          <p:cNvPr id="109" name="Body Level One…"/>
          <p:cNvSpPr txBox="1">
            <a:spLocks noGrp="1"/>
          </p:cNvSpPr>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r>
              <a:t>Agenda Topics</a:t>
            </a:r>
          </a:p>
          <a:p>
            <a:pPr lvl="1"/>
            <a:endParaRPr/>
          </a:p>
          <a:p>
            <a:pPr lvl="2"/>
            <a:endParaRPr/>
          </a:p>
          <a:p>
            <a:pPr lvl="3"/>
            <a:endParaRPr/>
          </a:p>
          <a:p>
            <a:pPr lvl="4"/>
            <a:endParaRPr/>
          </a:p>
        </p:txBody>
      </p:sp>
      <p:sp>
        <p:nvSpPr>
          <p:cNvPr id="110" name="Agenda Title"/>
          <p:cNvSpPr txBox="1">
            <a:spLocks noGrp="1"/>
          </p:cNvSpPr>
          <p:nvPr>
            <p:ph type="title" hasCustomPrompt="1"/>
          </p:nvPr>
        </p:nvSpPr>
        <p:spPr>
          <a:prstGeom prst="rect">
            <a:avLst/>
          </a:prstGeom>
        </p:spPr>
        <p:txBody>
          <a:bodyPr/>
          <a:lstStyle/>
          <a:p>
            <a:r>
              <a:t>Agenda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z="12000" spc="-119">
                <a:latin typeface="+mn-lt"/>
                <a:ea typeface="+mn-ea"/>
                <a:cs typeface="+mn-cs"/>
                <a:sym typeface="Produkt Extralight"/>
              </a:defRPr>
            </a:lvl1pPr>
            <a:lvl2pPr marL="0" indent="457200" algn="ctr">
              <a:lnSpc>
                <a:spcPct val="90000"/>
              </a:lnSpc>
              <a:spcBef>
                <a:spcPts val="0"/>
              </a:spcBef>
              <a:buSzTx/>
              <a:buNone/>
              <a:defRPr sz="12000" spc="-119">
                <a:latin typeface="+mn-lt"/>
                <a:ea typeface="+mn-ea"/>
                <a:cs typeface="+mn-cs"/>
                <a:sym typeface="Produkt Extralight"/>
              </a:defRPr>
            </a:lvl2pPr>
            <a:lvl3pPr marL="0" indent="914400" algn="ctr">
              <a:lnSpc>
                <a:spcPct val="90000"/>
              </a:lnSpc>
              <a:spcBef>
                <a:spcPts val="0"/>
              </a:spcBef>
              <a:buSzTx/>
              <a:buNone/>
              <a:defRPr sz="12000" spc="-119">
                <a:latin typeface="+mn-lt"/>
                <a:ea typeface="+mn-ea"/>
                <a:cs typeface="+mn-cs"/>
                <a:sym typeface="Produkt Extralight"/>
              </a:defRPr>
            </a:lvl3pPr>
            <a:lvl4pPr marL="0" indent="1371600" algn="ctr">
              <a:lnSpc>
                <a:spcPct val="90000"/>
              </a:lnSpc>
              <a:spcBef>
                <a:spcPts val="0"/>
              </a:spcBef>
              <a:buSzTx/>
              <a:buNone/>
              <a:defRPr sz="12000" spc="-119">
                <a:latin typeface="+mn-lt"/>
                <a:ea typeface="+mn-ea"/>
                <a:cs typeface="+mn-cs"/>
                <a:sym typeface="Produkt Extralight"/>
              </a:defRPr>
            </a:lvl4pPr>
            <a:lvl5pPr marL="0" indent="1828800" algn="ctr">
              <a:lnSpc>
                <a:spcPct val="90000"/>
              </a:lnSpc>
              <a:spcBef>
                <a:spcPts val="0"/>
              </a:spcBef>
              <a:buSzTx/>
              <a:buNone/>
              <a:defRPr sz="12000" spc="-119">
                <a:latin typeface="+mn-lt"/>
                <a:ea typeface="+mn-ea"/>
                <a:cs typeface="+mn-cs"/>
                <a:sym typeface="Produkt Extralight"/>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z="35000" spc="-1750">
                <a:latin typeface="+mn-lt"/>
                <a:ea typeface="+mn-ea"/>
                <a:cs typeface="+mn-cs"/>
                <a:sym typeface="Produkt Extralight"/>
              </a:defRPr>
            </a:lvl1pPr>
            <a:lvl2pPr marL="0" indent="457200" algn="ctr">
              <a:lnSpc>
                <a:spcPct val="90000"/>
              </a:lnSpc>
              <a:spcBef>
                <a:spcPts val="0"/>
              </a:spcBef>
              <a:buSzTx/>
              <a:buNone/>
              <a:defRPr sz="35000" spc="-1750">
                <a:latin typeface="+mn-lt"/>
                <a:ea typeface="+mn-ea"/>
                <a:cs typeface="+mn-cs"/>
                <a:sym typeface="Produkt Extralight"/>
              </a:defRPr>
            </a:lvl2pPr>
            <a:lvl3pPr marL="0" indent="914400" algn="ctr">
              <a:lnSpc>
                <a:spcPct val="90000"/>
              </a:lnSpc>
              <a:spcBef>
                <a:spcPts val="0"/>
              </a:spcBef>
              <a:buSzTx/>
              <a:buNone/>
              <a:defRPr sz="35000" spc="-1750">
                <a:latin typeface="+mn-lt"/>
                <a:ea typeface="+mn-ea"/>
                <a:cs typeface="+mn-cs"/>
                <a:sym typeface="Produkt Extralight"/>
              </a:defRPr>
            </a:lvl3pPr>
            <a:lvl4pPr marL="0" indent="1371600" algn="ctr">
              <a:lnSpc>
                <a:spcPct val="90000"/>
              </a:lnSpc>
              <a:spcBef>
                <a:spcPts val="0"/>
              </a:spcBef>
              <a:buSzTx/>
              <a:buNone/>
              <a:defRPr sz="35000" spc="-1750">
                <a:latin typeface="+mn-lt"/>
                <a:ea typeface="+mn-ea"/>
                <a:cs typeface="+mn-cs"/>
                <a:sym typeface="Produkt Extralight"/>
              </a:defRPr>
            </a:lvl4pPr>
            <a:lvl5pPr marL="0" indent="1828800" algn="ctr">
              <a:lnSpc>
                <a:spcPct val="90000"/>
              </a:lnSpc>
              <a:spcBef>
                <a:spcPts val="0"/>
              </a:spcBef>
              <a:buSzTx/>
              <a:buNone/>
              <a:defRPr sz="35000" spc="-1750">
                <a:latin typeface="+mn-lt"/>
                <a:ea typeface="+mn-ea"/>
                <a:cs typeface="+mn-cs"/>
                <a:sym typeface="Produkt Extralight"/>
              </a:defRPr>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z="5500" spc="-55">
                <a:latin typeface="+mn-lt"/>
                <a:ea typeface="+mn-ea"/>
                <a:cs typeface="+mn-cs"/>
                <a:sym typeface="Produkt Extralight"/>
              </a:defRPr>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z="9300" spc="-93">
                <a:latin typeface="+mn-lt"/>
                <a:ea typeface="+mn-ea"/>
                <a:cs typeface="+mn-cs"/>
                <a:sym typeface="Produkt Extralight"/>
              </a:defRPr>
            </a:lvl1pPr>
            <a:lvl2pPr marL="254000" indent="203200">
              <a:lnSpc>
                <a:spcPct val="90000"/>
              </a:lnSpc>
              <a:spcBef>
                <a:spcPts val="0"/>
              </a:spcBef>
              <a:buSzTx/>
              <a:buNone/>
              <a:defRPr sz="9300" spc="-93">
                <a:latin typeface="+mn-lt"/>
                <a:ea typeface="+mn-ea"/>
                <a:cs typeface="+mn-cs"/>
                <a:sym typeface="Produkt Extralight"/>
              </a:defRPr>
            </a:lvl2pPr>
            <a:lvl3pPr marL="254000" indent="660400">
              <a:lnSpc>
                <a:spcPct val="90000"/>
              </a:lnSpc>
              <a:spcBef>
                <a:spcPts val="0"/>
              </a:spcBef>
              <a:buSzTx/>
              <a:buNone/>
              <a:defRPr sz="9300" spc="-93">
                <a:latin typeface="+mn-lt"/>
                <a:ea typeface="+mn-ea"/>
                <a:cs typeface="+mn-cs"/>
                <a:sym typeface="Produkt Extralight"/>
              </a:defRPr>
            </a:lvl3pPr>
            <a:lvl4pPr marL="254000" indent="1117600">
              <a:lnSpc>
                <a:spcPct val="90000"/>
              </a:lnSpc>
              <a:spcBef>
                <a:spcPts val="0"/>
              </a:spcBef>
              <a:buSzTx/>
              <a:buNone/>
              <a:defRPr sz="9300" spc="-93">
                <a:latin typeface="+mn-lt"/>
                <a:ea typeface="+mn-ea"/>
                <a:cs typeface="+mn-cs"/>
                <a:sym typeface="Produkt Extralight"/>
              </a:defRPr>
            </a:lvl4pPr>
            <a:lvl5pPr marL="254000" indent="1574800">
              <a:lnSpc>
                <a:spcPct val="90000"/>
              </a:lnSpc>
              <a:spcBef>
                <a:spcPts val="0"/>
              </a:spcBef>
              <a:buSzTx/>
              <a:buNone/>
              <a:defRPr sz="9300" spc="-93">
                <a:latin typeface="+mn-lt"/>
                <a:ea typeface="+mn-ea"/>
                <a:cs typeface="+mn-cs"/>
                <a:sym typeface="Produkt Extralight"/>
              </a:defRPr>
            </a:lvl5pPr>
          </a:lstStyle>
          <a:p>
            <a:r>
              <a:t>“Notable Quote”</a:t>
            </a:r>
          </a:p>
          <a:p>
            <a:pPr lvl="1"/>
            <a:endParaRPr/>
          </a:p>
          <a:p>
            <a:pPr lvl="2"/>
            <a:endParaRPr/>
          </a:p>
          <a:p>
            <a:pPr lvl="3"/>
            <a:endParaRPr/>
          </a:p>
          <a:p>
            <a:pPr lvl="4"/>
            <a:endParaRPr/>
          </a:p>
        </p:txBody>
      </p:sp>
      <p:sp>
        <p:nvSpPr>
          <p:cNvPr id="136" name="Attribution"/>
          <p:cNvSpPr txBox="1">
            <a:spLocks noGrp="1"/>
          </p:cNvSpPr>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r>
              <a:t>Attribution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lack and white close-up of curved pieces of paper"/>
          <p:cNvSpPr>
            <a:spLocks noGrp="1"/>
          </p:cNvSpPr>
          <p:nvPr>
            <p:ph type="pic" sz="quarter" idx="21"/>
          </p:nvPr>
        </p:nvSpPr>
        <p:spPr>
          <a:xfrm>
            <a:off x="7353300" y="3632200"/>
            <a:ext cx="9677400" cy="6451600"/>
          </a:xfrm>
          <a:prstGeom prst="rect">
            <a:avLst/>
          </a:prstGeom>
        </p:spPr>
        <p:txBody>
          <a:bodyPr lIns="91439" tIns="45719" rIns="91439" bIns="45719">
            <a:noAutofit/>
          </a:bodyPr>
          <a:lstStyle/>
          <a:p>
            <a:endParaRPr/>
          </a:p>
        </p:txBody>
      </p:sp>
      <p:sp>
        <p:nvSpPr>
          <p:cNvPr id="145" name="Grey disc against a grey background"/>
          <p:cNvSpPr>
            <a:spLocks noGrp="1"/>
          </p:cNvSpPr>
          <p:nvPr>
            <p:ph type="pic" sz="quarter" idx="22"/>
          </p:nvPr>
        </p:nvSpPr>
        <p:spPr>
          <a:xfrm>
            <a:off x="14897100" y="3632200"/>
            <a:ext cx="9131300" cy="6457073"/>
          </a:xfrm>
          <a:prstGeom prst="rect">
            <a:avLst/>
          </a:prstGeom>
        </p:spPr>
        <p:txBody>
          <a:bodyPr lIns="91439" tIns="45719" rIns="91439" bIns="45719">
            <a:noAutofit/>
          </a:bodyPr>
          <a:lstStyle/>
          <a:p>
            <a:endParaRPr/>
          </a:p>
        </p:txBody>
      </p:sp>
      <p:sp>
        <p:nvSpPr>
          <p:cNvPr id="146" name="Abstract image of two grey discs intersecting"/>
          <p:cNvSpPr>
            <a:spLocks noGrp="1"/>
          </p:cNvSpPr>
          <p:nvPr>
            <p:ph type="pic" sz="half" idx="23"/>
          </p:nvPr>
        </p:nvSpPr>
        <p:spPr>
          <a:xfrm>
            <a:off x="-749300" y="3632200"/>
            <a:ext cx="11303000" cy="64516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Black and white close-up of woven texture"/>
          <p:cNvSpPr>
            <a:spLocks noGrp="1"/>
          </p:cNvSpPr>
          <p:nvPr>
            <p:ph type="pic" idx="21"/>
          </p:nvPr>
        </p:nvSpPr>
        <p:spPr>
          <a:xfrm>
            <a:off x="-38100" y="-1293994"/>
            <a:ext cx="24447500" cy="16295514"/>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Grey abstract curve and line"/>
          <p:cNvSpPr>
            <a:spLocks noGrp="1"/>
          </p:cNvSpPr>
          <p:nvPr>
            <p:ph type="pic" idx="21"/>
          </p:nvPr>
        </p:nvSpPr>
        <p:spPr>
          <a:xfrm>
            <a:off x="-50800" y="-1828800"/>
            <a:ext cx="24574500" cy="173736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23" name="Body Level One…"/>
          <p:cNvSpPr txBox="1">
            <a:spLocks noGrp="1"/>
          </p:cNvSpPr>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24" name="Presentation Title"/>
          <p:cNvSpPr txBox="1">
            <a:spLocks noGrp="1"/>
          </p:cNvSpPr>
          <p:nvPr>
            <p:ph type="title" hasCustomPrompt="1"/>
          </p:nvPr>
        </p:nvSpPr>
        <p:spPr>
          <a:xfrm>
            <a:off x="1206500" y="2611945"/>
            <a:ext cx="21971000" cy="4648201"/>
          </a:xfrm>
          <a:prstGeom prst="rect">
            <a:avLst/>
          </a:prstGeom>
        </p:spPr>
        <p:txBody>
          <a:bodyPr anchor="b"/>
          <a:lstStyle>
            <a:lvl1pPr defTabSz="355600">
              <a:defRPr sz="12000" spc="-119"/>
            </a:lvl1pPr>
          </a:lstStyle>
          <a:p>
            <a:r>
              <a:t>Presentation 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a:spLocks noGrp="1"/>
          </p:cNvSpPr>
          <p:nvPr>
            <p:ph type="pic" idx="21"/>
          </p:nvPr>
        </p:nvSpPr>
        <p:spPr>
          <a:xfrm>
            <a:off x="8140700" y="0"/>
            <a:ext cx="20574000" cy="1371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3335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61" name="View through a mesh-like ceiling under a blue sky"/>
          <p:cNvSpPr>
            <a:spLocks noGrp="1"/>
          </p:cNvSpPr>
          <p:nvPr>
            <p:ph type="pic" idx="22"/>
          </p:nvPr>
        </p:nvSpPr>
        <p:spPr>
          <a:xfrm>
            <a:off x="8140700" y="0"/>
            <a:ext cx="20574000" cy="13716000"/>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72" name="Slide Title"/>
          <p:cNvSpPr txBox="1">
            <a:spLocks noGrp="1"/>
          </p:cNvSpPr>
          <p:nvPr>
            <p:ph type="title" hasCustomPrompt="1"/>
          </p:nvPr>
        </p:nvSpPr>
        <p:spPr>
          <a:prstGeom prst="rect">
            <a:avLst/>
          </a:prstGeom>
        </p:spPr>
        <p:txBody>
          <a:bodyPr/>
          <a:lstStyle/>
          <a:p>
            <a:r>
              <a:t>Slide Title</a:t>
            </a:r>
          </a:p>
        </p:txBody>
      </p:sp>
      <p:sp>
        <p:nvSpPr>
          <p:cNvPr id="7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8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8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500" y="3906899"/>
            <a:ext cx="21971004" cy="4648201"/>
          </a:xfrm>
          <a:prstGeom prst="rect">
            <a:avLst/>
          </a:prstGeom>
        </p:spPr>
        <p:txBody>
          <a:bodyPr anchor="ctr"/>
          <a:lstStyle>
            <a:lvl1pPr>
              <a:defRPr sz="12000" spc="-119"/>
            </a:lvl1pPr>
          </a:lstStyle>
          <a:p>
            <a:r>
              <a:t>Section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his open innovation challenge invites individuals, teams, and organizations to contribute their…"/>
          <p:cNvSpPr txBox="1">
            <a:spLocks noGrp="1"/>
          </p:cNvSpPr>
          <p:nvPr>
            <p:ph type="subTitle" sz="half" idx="1"/>
          </p:nvPr>
        </p:nvSpPr>
        <p:spPr>
          <a:xfrm>
            <a:off x="1206499" y="6577991"/>
            <a:ext cx="21971001" cy="3566296"/>
          </a:xfrm>
          <a:prstGeom prst="rect">
            <a:avLst/>
          </a:prstGeom>
        </p:spPr>
        <p:txBody>
          <a:bodyPr/>
          <a:lstStyle/>
          <a:p>
            <a:pPr defTabSz="594360">
              <a:defRPr sz="3960"/>
            </a:pPr>
            <a:r>
              <a:rPr dirty="0"/>
              <a:t>This open innovation challenge invites individuals, teams, and organizations to contribute their </a:t>
            </a:r>
          </a:p>
          <a:p>
            <a:pPr defTabSz="594360">
              <a:defRPr sz="3960"/>
            </a:pPr>
            <a:r>
              <a:rPr dirty="0"/>
              <a:t>innovative ideas, projects, and initiatives aimed at mitigating and adapting to climate change. </a:t>
            </a:r>
          </a:p>
          <a:p>
            <a:pPr defTabSz="594360">
              <a:defRPr sz="3960"/>
            </a:pPr>
            <a:r>
              <a:rPr dirty="0"/>
              <a:t>The challenge is intentionally open-ended, allowing participants to explore diverse approaches </a:t>
            </a:r>
          </a:p>
          <a:p>
            <a:pPr defTabSz="594360">
              <a:defRPr sz="3960"/>
            </a:pPr>
            <a:r>
              <a:rPr dirty="0"/>
              <a:t>and ideas to combat climate change.</a:t>
            </a:r>
          </a:p>
        </p:txBody>
      </p:sp>
      <p:sp>
        <p:nvSpPr>
          <p:cNvPr id="172" name="Problem statement"/>
          <p:cNvSpPr txBox="1">
            <a:spLocks noGrp="1"/>
          </p:cNvSpPr>
          <p:nvPr>
            <p:ph type="ctrTitle"/>
          </p:nvPr>
        </p:nvSpPr>
        <p:spPr>
          <a:xfrm>
            <a:off x="1206499" y="1929790"/>
            <a:ext cx="21971000" cy="4648201"/>
          </a:xfrm>
          <a:prstGeom prst="rect">
            <a:avLst/>
          </a:prstGeom>
        </p:spPr>
        <p:txBody>
          <a:bodyPr/>
          <a:lstStyle/>
          <a:p>
            <a:r>
              <a:rPr dirty="0"/>
              <a:t>Problem statement</a:t>
            </a:r>
          </a:p>
        </p:txBody>
      </p:sp>
      <p:sp>
        <p:nvSpPr>
          <p:cNvPr id="2" name="TextBox 1">
            <a:extLst>
              <a:ext uri="{FF2B5EF4-FFF2-40B4-BE49-F238E27FC236}">
                <a16:creationId xmlns:a16="http://schemas.microsoft.com/office/drawing/2014/main" id="{0906B680-7BCB-1ADB-3EC2-FD8839347EAD}"/>
              </a:ext>
            </a:extLst>
          </p:cNvPr>
          <p:cNvSpPr txBox="1"/>
          <p:nvPr/>
        </p:nvSpPr>
        <p:spPr>
          <a:xfrm>
            <a:off x="8809463" y="0"/>
            <a:ext cx="5129561" cy="2182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4700"/>
              </a:spcBef>
              <a:spcAft>
                <a:spcPts val="0"/>
              </a:spcAft>
              <a:buClrTx/>
              <a:buSzTx/>
              <a:buFontTx/>
              <a:buNone/>
              <a:tabLst/>
            </a:pPr>
            <a:r>
              <a:rPr kumimoji="0" lang="en-US" sz="9600" b="0" i="0" u="none" strike="noStrike" cap="none" spc="0" normalizeH="0" baseline="0" dirty="0">
                <a:ln>
                  <a:noFill/>
                </a:ln>
                <a:solidFill>
                  <a:srgbClr val="FFFFFF"/>
                </a:solidFill>
                <a:effectLst/>
                <a:uFillTx/>
                <a:latin typeface="Angsana New" panose="02020603050405020304" pitchFamily="18" charset="-34"/>
                <a:cs typeface="Angsana New" panose="02020603050405020304" pitchFamily="18" charset="-34"/>
                <a:sym typeface="Graphik Light"/>
              </a:rPr>
              <a:t>IC HACK 2.0</a:t>
            </a:r>
          </a:p>
        </p:txBody>
      </p:sp>
      <p:sp>
        <p:nvSpPr>
          <p:cNvPr id="3" name="TextBox 2">
            <a:extLst>
              <a:ext uri="{FF2B5EF4-FFF2-40B4-BE49-F238E27FC236}">
                <a16:creationId xmlns:a16="http://schemas.microsoft.com/office/drawing/2014/main" id="{2504600A-7DDD-0685-F96F-3C2E760D0A53}"/>
              </a:ext>
            </a:extLst>
          </p:cNvPr>
          <p:cNvSpPr txBox="1"/>
          <p:nvPr/>
        </p:nvSpPr>
        <p:spPr>
          <a:xfrm>
            <a:off x="19705466" y="12087349"/>
            <a:ext cx="5226205" cy="1628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4700"/>
              </a:spcBef>
              <a:spcAft>
                <a:spcPts val="0"/>
              </a:spcAft>
              <a:buClrTx/>
              <a:buSzTx/>
              <a:buFontTx/>
              <a:buNone/>
              <a:tabLst/>
            </a:pPr>
            <a:r>
              <a:rPr kumimoji="0" lang="en-US" sz="6000" b="0" i="0" u="none" strike="noStrike" cap="none" spc="0" normalizeH="0" baseline="0" dirty="0">
                <a:ln>
                  <a:noFill/>
                </a:ln>
                <a:solidFill>
                  <a:srgbClr val="FFFFFF"/>
                </a:solidFill>
                <a:effectLst/>
                <a:uFillTx/>
                <a:latin typeface="Angsana New" panose="02020603050405020304" pitchFamily="18" charset="-34"/>
                <a:cs typeface="Angsana New" panose="02020603050405020304" pitchFamily="18" charset="-34"/>
                <a:sym typeface="Graphik Light"/>
              </a:rPr>
              <a:t>Team HACK ELITE+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carbon1.jpeg" descr="carbon1.jpeg"/>
          <p:cNvPicPr>
            <a:picLocks noGrp="1" noChangeAspect="1"/>
          </p:cNvPicPr>
          <p:nvPr>
            <p:ph type="pic" idx="21"/>
          </p:nvPr>
        </p:nvPicPr>
        <p:blipFill>
          <a:blip r:embed="rId2"/>
          <a:srcRect l="2167" r="44"/>
          <a:stretch>
            <a:fillRect/>
          </a:stretch>
        </p:blipFill>
        <p:spPr>
          <a:xfrm>
            <a:off x="12726268" y="1331118"/>
            <a:ext cx="11312394" cy="11053831"/>
          </a:xfrm>
          <a:prstGeom prst="rect">
            <a:avLst/>
          </a:prstGeom>
        </p:spPr>
      </p:pic>
      <p:sp>
        <p:nvSpPr>
          <p:cNvPr id="175" name="Introduction"/>
          <p:cNvSpPr txBox="1">
            <a:spLocks noGrp="1"/>
          </p:cNvSpPr>
          <p:nvPr>
            <p:ph type="title"/>
          </p:nvPr>
        </p:nvSpPr>
        <p:spPr>
          <a:xfrm>
            <a:off x="1206500" y="825500"/>
            <a:ext cx="9779000" cy="5882273"/>
          </a:xfrm>
          <a:prstGeom prst="rect">
            <a:avLst/>
          </a:prstGeom>
        </p:spPr>
        <p:txBody>
          <a:bodyPr anchor="t"/>
          <a:lstStyle>
            <a:lvl1pPr algn="ctr"/>
          </a:lstStyle>
          <a:p>
            <a:r>
              <a:t>Introduction</a:t>
            </a:r>
          </a:p>
        </p:txBody>
      </p:sp>
      <p:sp>
        <p:nvSpPr>
          <p:cNvPr id="176" name="Utilizing a carbon emission calculator as a means to mitigate climate change involves employing data and algorithms to approximate the carbon emissions of an entity. This estimation takes into account a range of factors, including energy usage, transport"/>
          <p:cNvSpPr txBox="1">
            <a:spLocks noGrp="1"/>
          </p:cNvSpPr>
          <p:nvPr>
            <p:ph type="body" sz="half" idx="1"/>
          </p:nvPr>
        </p:nvSpPr>
        <p:spPr>
          <a:xfrm>
            <a:off x="1409699" y="3260002"/>
            <a:ext cx="9779002" cy="9808298"/>
          </a:xfrm>
          <a:prstGeom prst="rect">
            <a:avLst/>
          </a:prstGeom>
        </p:spPr>
        <p:txBody>
          <a:bodyPr/>
          <a:lstStyle>
            <a:lvl1pPr defTabSz="627379">
              <a:defRPr sz="4180"/>
            </a:lvl1pPr>
          </a:lstStyle>
          <a:p>
            <a:r>
              <a:t> Utilizing a carbon emission calculator as a means to mitigate climate change involves employing data and algorithms to approximate the carbon emissions of an entity. This estimation takes into account a range of factors, including energy usage, transportation patterns, and waste production. By providing pertinent details, individuals and organizations can acquire a deeper understanding of their impact on climate change and pinpoint strategies for diminishing their carbon footprint.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nada's carbon emissions rose in 2021 but were still below pre-pandemic  highs: report | CBC News">
            <a:extLst>
              <a:ext uri="{FF2B5EF4-FFF2-40B4-BE49-F238E27FC236}">
                <a16:creationId xmlns:a16="http://schemas.microsoft.com/office/drawing/2014/main" id="{DF64E44F-3462-40F6-4A5A-DE2B802BDEC4}"/>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0" y="-122712"/>
            <a:ext cx="24549652" cy="13838712"/>
          </a:xfrm>
          <a:prstGeom prst="rect">
            <a:avLst/>
          </a:prstGeom>
          <a:noFill/>
          <a:extLst>
            <a:ext uri="{909E8E84-426E-40DD-AFC4-6F175D3DCCD1}">
              <a14:hiddenFill xmlns:a14="http://schemas.microsoft.com/office/drawing/2010/main">
                <a:solidFill>
                  <a:srgbClr val="FFFFFF"/>
                </a:solidFill>
              </a14:hiddenFill>
            </a:ext>
          </a:extLst>
        </p:spPr>
      </p:pic>
      <p:sp>
        <p:nvSpPr>
          <p:cNvPr id="178" name="Scope of solutions"/>
          <p:cNvSpPr txBox="1">
            <a:spLocks noGrp="1"/>
          </p:cNvSpPr>
          <p:nvPr>
            <p:ph type="title"/>
          </p:nvPr>
        </p:nvSpPr>
        <p:spPr>
          <a:xfrm>
            <a:off x="1206498" y="-969901"/>
            <a:ext cx="21971004" cy="4648201"/>
          </a:xfrm>
          <a:prstGeom prst="rect">
            <a:avLst/>
          </a:prstGeom>
        </p:spPr>
        <p:txBody>
          <a:bodyPr/>
          <a:lstStyle>
            <a:lvl1pPr algn="ctr"/>
          </a:lstStyle>
          <a:p>
            <a:r>
              <a:rPr lang="en-US" dirty="0">
                <a:latin typeface="Meiryo" panose="020B0400000000000000" pitchFamily="34" charset="-128"/>
                <a:ea typeface="Meiryo" panose="020B0400000000000000" pitchFamily="34" charset="-128"/>
                <a:cs typeface="Aharoni" panose="020F0502020204030204" pitchFamily="2" charset="-79"/>
              </a:rPr>
              <a:t>SCOPE OF SOLUTIONS</a:t>
            </a:r>
            <a:endParaRPr dirty="0">
              <a:latin typeface="Meiryo" panose="020B0400000000000000" pitchFamily="34" charset="-128"/>
              <a:ea typeface="Meiryo" panose="020B0400000000000000" pitchFamily="34" charset="-128"/>
              <a:cs typeface="Aharoni" panose="020F0502020204030204" pitchFamily="2" charset="-79"/>
            </a:endParaRPr>
          </a:p>
        </p:txBody>
      </p:sp>
      <p:sp>
        <p:nvSpPr>
          <p:cNvPr id="179" name="Periodically reevaluate your carbon footprint using the calculator to assess whether you are meeting your reduction targets and make necessary adjustments."/>
          <p:cNvSpPr txBox="1"/>
          <p:nvPr/>
        </p:nvSpPr>
        <p:spPr>
          <a:xfrm>
            <a:off x="9325864" y="3380739"/>
            <a:ext cx="12496709" cy="278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dirty="0"/>
              <a:t>Periodically reevaluate your carbon footprint using the calculator to assess whether you are meeting your reduction targets and make necessary adjustments.</a:t>
            </a:r>
          </a:p>
        </p:txBody>
      </p:sp>
      <p:sp>
        <p:nvSpPr>
          <p:cNvPr id="180" name="Allocate resources for adaptation and resilience efforts based on the emissions data. Areas with high emissions and high vulnerability may require more substantial investments in climate-resilient infrastructure"/>
          <p:cNvSpPr txBox="1"/>
          <p:nvPr/>
        </p:nvSpPr>
        <p:spPr>
          <a:xfrm>
            <a:off x="9313926" y="6799134"/>
            <a:ext cx="13308799" cy="278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Allocate resources for adaptation and resilience efforts based on the emissions data. Areas with high emissions and high vulnerability may require more substantial investments in climate-resilient infrastructure</a:t>
            </a:r>
          </a:p>
        </p:txBody>
      </p:sp>
      <p:sp>
        <p:nvSpPr>
          <p:cNvPr id="181" name="Climate resilient and adaptation-strategies"/>
          <p:cNvSpPr txBox="1"/>
          <p:nvPr/>
        </p:nvSpPr>
        <p:spPr>
          <a:xfrm>
            <a:off x="258825" y="6822503"/>
            <a:ext cx="9093414" cy="144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rPr dirty="0"/>
              <a:t>Climate resilient and adaptation-strategies</a:t>
            </a:r>
          </a:p>
        </p:txBody>
      </p:sp>
      <p:sp>
        <p:nvSpPr>
          <p:cNvPr id="182" name="Reduction of greenhouse gas-emissions"/>
          <p:cNvSpPr txBox="1"/>
          <p:nvPr/>
        </p:nvSpPr>
        <p:spPr>
          <a:xfrm>
            <a:off x="309625" y="3647503"/>
            <a:ext cx="8991814" cy="144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rPr dirty="0"/>
              <a:t>Reduction of greenhouse gas-emissions</a:t>
            </a:r>
          </a:p>
        </p:txBody>
      </p:sp>
      <p:sp>
        <p:nvSpPr>
          <p:cNvPr id="183" name="Conservation and restoration of-ecosystems"/>
          <p:cNvSpPr txBox="1"/>
          <p:nvPr/>
        </p:nvSpPr>
        <p:spPr>
          <a:xfrm>
            <a:off x="131825" y="10683303"/>
            <a:ext cx="9093414" cy="144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t>Conservation and restoration of-ecosystems</a:t>
            </a:r>
          </a:p>
        </p:txBody>
      </p:sp>
      <p:sp>
        <p:nvSpPr>
          <p:cNvPr id="184" name="Promote sustainable land use practices, such as agroforestry or sustainable agriculture, which not only reduce emissions but also protect and enhance ecosystems."/>
          <p:cNvSpPr txBox="1"/>
          <p:nvPr/>
        </p:nvSpPr>
        <p:spPr>
          <a:xfrm>
            <a:off x="9331959" y="10753089"/>
            <a:ext cx="14532889" cy="2115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Promote sustainable land use practices, such as agroforestry or sustainable agriculture, which not only reduce emissions but also protect and enhance ecosystems.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bon emissions to reach record levels in 2023 as stimulus spending fails  to match net-zero ambition | Cedidollar">
            <a:extLst>
              <a:ext uri="{FF2B5EF4-FFF2-40B4-BE49-F238E27FC236}">
                <a16:creationId xmlns:a16="http://schemas.microsoft.com/office/drawing/2014/main" id="{BDFAD8CE-B7E2-6A9F-E0BC-49BF27F632CE}"/>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0" y="-66713"/>
            <a:ext cx="24495030" cy="13782713"/>
          </a:xfrm>
          <a:prstGeom prst="rect">
            <a:avLst/>
          </a:prstGeom>
          <a:noFill/>
          <a:extLst>
            <a:ext uri="{909E8E84-426E-40DD-AFC4-6F175D3DCCD1}">
              <a14:hiddenFill xmlns:a14="http://schemas.microsoft.com/office/drawing/2010/main">
                <a:solidFill>
                  <a:srgbClr val="FFFFFF"/>
                </a:solidFill>
              </a14:hiddenFill>
            </a:ext>
          </a:extLst>
        </p:spPr>
      </p:pic>
      <p:sp>
        <p:nvSpPr>
          <p:cNvPr id="186" name="Climate awareness and education- programme"/>
          <p:cNvSpPr txBox="1"/>
          <p:nvPr/>
        </p:nvSpPr>
        <p:spPr>
          <a:xfrm>
            <a:off x="258825" y="1767903"/>
            <a:ext cx="8977421" cy="144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t>Climate awareness and education- programme</a:t>
            </a:r>
          </a:p>
        </p:txBody>
      </p:sp>
      <p:sp>
        <p:nvSpPr>
          <p:cNvPr id="187" name="Provide participants with resources, including fact sheets, videos, and websites, that support their understanding of climate change and carbon reduction strategies."/>
          <p:cNvSpPr txBox="1"/>
          <p:nvPr/>
        </p:nvSpPr>
        <p:spPr>
          <a:xfrm>
            <a:off x="9866752" y="1710689"/>
            <a:ext cx="13552302" cy="2115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Provide participants with resources, including fact sheets, videos, and websites, that support their understanding of climate change and carbon reduction strategies.</a:t>
            </a:r>
          </a:p>
        </p:txBody>
      </p:sp>
      <p:sp>
        <p:nvSpPr>
          <p:cNvPr id="188" name="Circular economy and waste reduction- initiatives."/>
          <p:cNvSpPr txBox="1"/>
          <p:nvPr/>
        </p:nvSpPr>
        <p:spPr>
          <a:xfrm>
            <a:off x="206502" y="5509639"/>
            <a:ext cx="9532783" cy="1442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Circular economy and waste reduction- initiatives.</a:t>
            </a:r>
          </a:p>
        </p:txBody>
      </p:sp>
      <p:sp>
        <p:nvSpPr>
          <p:cNvPr id="189" name="Develop e-waste recycling and disposal programs to reduce the carbon footprint associated with electronic waste."/>
          <p:cNvSpPr txBox="1"/>
          <p:nvPr/>
        </p:nvSpPr>
        <p:spPr>
          <a:xfrm>
            <a:off x="9856469" y="5509639"/>
            <a:ext cx="13984329" cy="1442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dirty="0"/>
              <a:t>Develop e-waste recycling and disposal programs to reduce the carbon footprint associated with electronic waste.</a:t>
            </a:r>
          </a:p>
        </p:txBody>
      </p:sp>
      <p:sp>
        <p:nvSpPr>
          <p:cNvPr id="190" name="Sustainable energy solutions-"/>
          <p:cNvSpPr txBox="1"/>
          <p:nvPr/>
        </p:nvSpPr>
        <p:spPr>
          <a:xfrm>
            <a:off x="251460" y="9251502"/>
            <a:ext cx="9342756" cy="769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Sustainable energy solutions-</a:t>
            </a:r>
          </a:p>
        </p:txBody>
      </p:sp>
      <p:sp>
        <p:nvSpPr>
          <p:cNvPr id="191" name="Invest in carbon offset projects, such as reforestation or methane capture from landfills, to compensate for emissions that cannot be eliminated through efficiency measures or renewable energy adoption. Calculate the emissions reductions achieved through"/>
          <p:cNvSpPr txBox="1"/>
          <p:nvPr/>
        </p:nvSpPr>
        <p:spPr>
          <a:xfrm>
            <a:off x="9801817" y="9118152"/>
            <a:ext cx="14693213" cy="3462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dirty="0"/>
              <a:t>Invest in carbon offset projects, such as reforestation or methane capture from landfills, to compensate for emissions that cannot be eliminated through efficiency measures or renewable energy adoption. Calculate the emissions reductions achieved through offset projects.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B79D938-0B97-4D89-ADE1-650D8E5023F5}"/>
              </a:ext>
            </a:extLst>
          </p:cNvPr>
          <p:cNvSpPr>
            <a:spLocks noGrp="1" noChangeArrowheads="1"/>
          </p:cNvSpPr>
          <p:nvPr>
            <p:ph type="title"/>
          </p:nvPr>
        </p:nvSpPr>
        <p:spPr bwMode="auto">
          <a:xfrm>
            <a:off x="685326" y="1232650"/>
            <a:ext cx="2301335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8000" dirty="0">
                <a:solidFill>
                  <a:schemeClr val="tx1"/>
                </a:solidFill>
                <a:latin typeface="Aldhabi" panose="020F0502020204030204" pitchFamily="2" charset="-78"/>
                <a:cs typeface="Aldhabi" panose="020F0502020204030204" pitchFamily="2" charset="-78"/>
              </a:rPr>
              <a:t>UNIQUENESS OF THE CONCEPT IN CONTRAST TO ESTABLISHED ALTERNATIVES</a:t>
            </a:r>
            <a:br>
              <a:rPr kumimoji="0" lang="en-US" altLang="en-US" sz="9600" b="0" i="0" u="none" strike="noStrike" cap="none" normalizeH="0" baseline="0" dirty="0">
                <a:ln>
                  <a:noFill/>
                </a:ln>
                <a:solidFill>
                  <a:schemeClr val="tx1"/>
                </a:solidFill>
                <a:effectLst/>
                <a:latin typeface="Aldhabi" panose="020F0502020204030204" pitchFamily="2" charset="-78"/>
                <a:cs typeface="Aldhabi" panose="020F0502020204030204" pitchFamily="2" charset="-78"/>
              </a:rPr>
            </a:br>
            <a:endParaRPr kumimoji="0" lang="en-US" altLang="en-US" sz="9600" b="0" i="0" u="none" strike="noStrike" cap="none" normalizeH="0" baseline="0" dirty="0">
              <a:ln>
                <a:noFill/>
              </a:ln>
              <a:solidFill>
                <a:schemeClr val="tx1"/>
              </a:solidFill>
              <a:effectLst/>
              <a:latin typeface="Aldhabi" panose="020F0502020204030204" pitchFamily="2" charset="-78"/>
              <a:cs typeface="Aldhabi" panose="020F0502020204030204" pitchFamily="2" charset="-78"/>
            </a:endParaRPr>
          </a:p>
        </p:txBody>
      </p:sp>
      <p:sp>
        <p:nvSpPr>
          <p:cNvPr id="4" name="TextBox 3">
            <a:extLst>
              <a:ext uri="{FF2B5EF4-FFF2-40B4-BE49-F238E27FC236}">
                <a16:creationId xmlns:a16="http://schemas.microsoft.com/office/drawing/2014/main" id="{E8771E94-DCAD-470C-83A7-3D28A28DE2BA}"/>
              </a:ext>
            </a:extLst>
          </p:cNvPr>
          <p:cNvSpPr txBox="1"/>
          <p:nvPr/>
        </p:nvSpPr>
        <p:spPr>
          <a:xfrm>
            <a:off x="1729409" y="5168762"/>
            <a:ext cx="21090834" cy="7253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buFont typeface="+mj-lt"/>
              <a:buAutoNum type="arabicPeriod"/>
            </a:pPr>
            <a:r>
              <a:rPr lang="en-US" sz="4400" b="0" i="0" dirty="0">
                <a:solidFill>
                  <a:srgbClr val="D1D5DB"/>
                </a:solidFill>
                <a:effectLst/>
                <a:latin typeface="+mj-lt"/>
              </a:rPr>
              <a:t>Visual Data Comparison: Using a bar chart to compare data with global and national averages.</a:t>
            </a:r>
          </a:p>
          <a:p>
            <a:pPr algn="l">
              <a:buFont typeface="+mj-lt"/>
              <a:buAutoNum type="arabicPeriod"/>
            </a:pPr>
            <a:r>
              <a:rPr lang="en-US" sz="4400" b="0" i="0" dirty="0">
                <a:solidFill>
                  <a:srgbClr val="D1D5DB"/>
                </a:solidFill>
                <a:effectLst/>
                <a:latin typeface="+mj-lt"/>
              </a:rPr>
              <a:t>Tailored Emission Reduction Solutions: Customized solutions categorized by emissions reduction measures.</a:t>
            </a:r>
          </a:p>
          <a:p>
            <a:pPr algn="l">
              <a:buFont typeface="+mj-lt"/>
              <a:buAutoNum type="arabicPeriod"/>
            </a:pPr>
            <a:r>
              <a:rPr lang="en-US" sz="4400" b="0" i="0" dirty="0">
                <a:solidFill>
                  <a:srgbClr val="D1D5DB"/>
                </a:solidFill>
                <a:effectLst/>
                <a:latin typeface="+mj-lt"/>
              </a:rPr>
              <a:t>Sharing on Social Media: Disseminating results across various social media platforms.</a:t>
            </a:r>
          </a:p>
          <a:p>
            <a:pPr algn="l">
              <a:buFont typeface="+mj-lt"/>
              <a:buAutoNum type="arabicPeriod"/>
            </a:pPr>
            <a:r>
              <a:rPr lang="en-US" sz="4400" b="0" i="0" dirty="0">
                <a:solidFill>
                  <a:srgbClr val="D1D5DB"/>
                </a:solidFill>
                <a:effectLst/>
                <a:latin typeface="+mj-lt"/>
              </a:rPr>
              <a:t>Future AI Recommendations: Integrating artificial intelligence to enhance the program's capabilities for future requirements.</a:t>
            </a:r>
          </a:p>
        </p:txBody>
      </p:sp>
    </p:spTree>
    <p:extLst>
      <p:ext uri="{BB962C8B-B14F-4D97-AF65-F5344CB8AC3E}">
        <p14:creationId xmlns:p14="http://schemas.microsoft.com/office/powerpoint/2010/main" val="18437447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1F53-A0B7-FC77-717F-183978DD172C}"/>
              </a:ext>
            </a:extLst>
          </p:cNvPr>
          <p:cNvSpPr>
            <a:spLocks noGrp="1"/>
          </p:cNvSpPr>
          <p:nvPr>
            <p:ph type="title"/>
          </p:nvPr>
        </p:nvSpPr>
        <p:spPr>
          <a:xfrm>
            <a:off x="1206498" y="1263090"/>
            <a:ext cx="21971004" cy="4648201"/>
          </a:xfrm>
        </p:spPr>
        <p:txBody>
          <a:bodyPr/>
          <a:lstStyle/>
          <a:p>
            <a:pPr algn="ctr"/>
            <a:endParaRPr lang="en-IN" dirty="0">
              <a:latin typeface="Agency FB" panose="020B0503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EB3F8FEC-5798-C854-A6EB-E78420EB5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3999" cy="13715999"/>
          </a:xfrm>
          <a:prstGeom prst="rect">
            <a:avLst/>
          </a:prstGeom>
        </p:spPr>
      </p:pic>
    </p:spTree>
    <p:extLst>
      <p:ext uri="{BB962C8B-B14F-4D97-AF65-F5344CB8AC3E}">
        <p14:creationId xmlns:p14="http://schemas.microsoft.com/office/powerpoint/2010/main" val="218841987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C2AF-F5C5-37C7-6EAC-DC4506A65388}"/>
              </a:ext>
            </a:extLst>
          </p:cNvPr>
          <p:cNvSpPr>
            <a:spLocks noGrp="1"/>
          </p:cNvSpPr>
          <p:nvPr>
            <p:ph type="title"/>
          </p:nvPr>
        </p:nvSpPr>
        <p:spPr>
          <a:xfrm>
            <a:off x="1206498" y="-230889"/>
            <a:ext cx="21971004" cy="4648201"/>
          </a:xfrm>
        </p:spPr>
        <p:txBody>
          <a:bodyPr>
            <a:normAutofit/>
          </a:bodyPr>
          <a:lstStyle/>
          <a:p>
            <a:pPr algn="ctr"/>
            <a:r>
              <a:rPr lang="en-US" sz="9600" dirty="0"/>
              <a:t>SCALABILITY</a:t>
            </a:r>
            <a:endParaRPr lang="en-IN" sz="9600" dirty="0"/>
          </a:p>
        </p:txBody>
      </p:sp>
      <p:sp>
        <p:nvSpPr>
          <p:cNvPr id="3" name="TextBox 2">
            <a:extLst>
              <a:ext uri="{FF2B5EF4-FFF2-40B4-BE49-F238E27FC236}">
                <a16:creationId xmlns:a16="http://schemas.microsoft.com/office/drawing/2014/main" id="{F96F2D8C-90DD-9124-3B7B-ED9F992A17BE}"/>
              </a:ext>
            </a:extLst>
          </p:cNvPr>
          <p:cNvSpPr txBox="1"/>
          <p:nvPr/>
        </p:nvSpPr>
        <p:spPr>
          <a:xfrm>
            <a:off x="0" y="3324008"/>
            <a:ext cx="21971004" cy="9323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r>
              <a:rPr lang="en-US" b="0" i="0" dirty="0">
                <a:solidFill>
                  <a:srgbClr val="D1D5DB"/>
                </a:solidFill>
                <a:effectLst/>
                <a:latin typeface="Arial Narrow" panose="020B0606020202030204" pitchFamily="34" charset="0"/>
              </a:rPr>
              <a:t>The prototype utilizes Python and JavaScript, making it user-friendly and equipped to efficiently manage high traffic volumes through effective algorithms.</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User Capacity: </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Scalability guarantees the ability to cater to a large number of users simultaneously, even during periods of peak demand. </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Enhanced Sophistication: </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While the calculator becomes more advanced, it should continue to operate seamlessly. This might entail incorporating more intricate calculations, utilizing advanced modeling methods, or introducing extra features without compromising efficiency. </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Adaptability: </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A scalable calculator should have the flexibility to adjust to diverse contexts and usage scenarios, accommodating a wide array of emission sources, industries, and geographical regions.</a:t>
            </a:r>
            <a:br>
              <a:rPr lang="en-US" b="0" i="0" dirty="0">
                <a:solidFill>
                  <a:srgbClr val="D1D5DB"/>
                </a:solidFill>
                <a:effectLst/>
                <a:latin typeface="Arial Narrow" panose="020B0606020202030204" pitchFamily="34" charset="0"/>
              </a:rPr>
            </a:br>
            <a:r>
              <a:rPr lang="en-US" b="0" i="0" dirty="0">
                <a:solidFill>
                  <a:srgbClr val="D1D5DB"/>
                </a:solidFill>
                <a:effectLst/>
                <a:latin typeface="Arial Narrow" panose="020B0606020202030204" pitchFamily="34" charset="0"/>
              </a:rPr>
              <a:t>Monitoring and Scaling Approaches: The deployment of monitoring tools and automatic scaling techniques can assist in upholding performance during usage surges and minimizing expenses during periods of reduced demand.</a:t>
            </a:r>
            <a:endParaRPr kumimoji="0" lang="en-IN" b="0" i="0" u="none" strike="noStrike" cap="none" spc="0" normalizeH="0" baseline="0" dirty="0">
              <a:ln>
                <a:noFill/>
              </a:ln>
              <a:solidFill>
                <a:srgbClr val="FFFFFF"/>
              </a:solidFill>
              <a:effectLst/>
              <a:uFillTx/>
              <a:latin typeface="Arial Narrow" panose="020B0606020202030204" pitchFamily="34" charset="0"/>
              <a:sym typeface="Graphik Light"/>
            </a:endParaRPr>
          </a:p>
        </p:txBody>
      </p:sp>
    </p:spTree>
    <p:extLst>
      <p:ext uri="{BB962C8B-B14F-4D97-AF65-F5344CB8AC3E}">
        <p14:creationId xmlns:p14="http://schemas.microsoft.com/office/powerpoint/2010/main" val="429294647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D494-C322-24AF-044A-0064252DF54F}"/>
              </a:ext>
            </a:extLst>
          </p:cNvPr>
          <p:cNvSpPr>
            <a:spLocks noGrp="1"/>
          </p:cNvSpPr>
          <p:nvPr>
            <p:ph type="title"/>
          </p:nvPr>
        </p:nvSpPr>
        <p:spPr>
          <a:xfrm>
            <a:off x="1206498" y="1013791"/>
            <a:ext cx="21971004" cy="2305879"/>
          </a:xfrm>
        </p:spPr>
        <p:txBody>
          <a:bodyPr/>
          <a:lstStyle/>
          <a:p>
            <a:pPr algn="ctr"/>
            <a:r>
              <a:rPr lang="en-US" dirty="0">
                <a:latin typeface="Arial Narrow" panose="020B0606020202030204" pitchFamily="34" charset="0"/>
              </a:rPr>
              <a:t>SCALE OF IMPACT</a:t>
            </a:r>
            <a:endParaRPr lang="en-IN" dirty="0">
              <a:latin typeface="Arial Narrow" panose="020B0606020202030204" pitchFamily="34" charset="0"/>
            </a:endParaRPr>
          </a:p>
        </p:txBody>
      </p:sp>
      <p:sp>
        <p:nvSpPr>
          <p:cNvPr id="4" name="TextBox 3">
            <a:extLst>
              <a:ext uri="{FF2B5EF4-FFF2-40B4-BE49-F238E27FC236}">
                <a16:creationId xmlns:a16="http://schemas.microsoft.com/office/drawing/2014/main" id="{B3A0E586-5439-07E8-5275-03558B04DE38}"/>
              </a:ext>
            </a:extLst>
          </p:cNvPr>
          <p:cNvSpPr txBox="1"/>
          <p:nvPr/>
        </p:nvSpPr>
        <p:spPr>
          <a:xfrm>
            <a:off x="735496" y="5578874"/>
            <a:ext cx="22840121" cy="52219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buFont typeface="+mj-lt"/>
              <a:buAutoNum type="arabicPeriod"/>
            </a:pPr>
            <a:r>
              <a:rPr lang="en-US" sz="4400" b="0" i="0" dirty="0">
                <a:solidFill>
                  <a:srgbClr val="D1D5DB"/>
                </a:solidFill>
                <a:effectLst/>
                <a:latin typeface="Agency FB" panose="020B0503020202020204" pitchFamily="34" charset="0"/>
              </a:rPr>
              <a:t>Primarily, the user would typically be an individual or household.</a:t>
            </a:r>
          </a:p>
          <a:p>
            <a:pPr>
              <a:buFont typeface="+mj-lt"/>
              <a:buAutoNum type="arabicPeriod"/>
            </a:pPr>
            <a:r>
              <a:rPr lang="en-US" sz="4400" b="0" i="0" dirty="0">
                <a:solidFill>
                  <a:srgbClr val="D1D5DB"/>
                </a:solidFill>
                <a:effectLst/>
                <a:latin typeface="Agency FB" panose="020B0503020202020204" pitchFamily="34" charset="0"/>
              </a:rPr>
              <a:t>With individual contributions accounting for approximately 70-75%, the resulting impact is expected to be significant.</a:t>
            </a:r>
          </a:p>
          <a:p>
            <a:pPr>
              <a:buFont typeface="+mj-lt"/>
              <a:buAutoNum type="arabicPeriod"/>
            </a:pPr>
            <a:r>
              <a:rPr lang="en-US" sz="4400" b="0" i="0" dirty="0">
                <a:solidFill>
                  <a:srgbClr val="D1D5DB"/>
                </a:solidFill>
                <a:effectLst/>
                <a:latin typeface="Agency FB" panose="020B0503020202020204" pitchFamily="34" charset="0"/>
              </a:rPr>
              <a:t>The result presented incorporates a strong element of social awareness.</a:t>
            </a:r>
          </a:p>
          <a:p>
            <a:pPr>
              <a:buFont typeface="+mj-lt"/>
              <a:buAutoNum type="arabicPeriod"/>
            </a:pPr>
            <a:r>
              <a:rPr lang="en-US" sz="4400" b="0" i="0" dirty="0">
                <a:solidFill>
                  <a:srgbClr val="D1D5DB"/>
                </a:solidFill>
                <a:effectLst/>
                <a:latin typeface="Agency FB" panose="020B0503020202020204" pitchFamily="34" charset="0"/>
              </a:rPr>
              <a:t>The model will actively inform individuals about the implications of their emissions on the world and society.</a:t>
            </a:r>
          </a:p>
        </p:txBody>
      </p:sp>
    </p:spTree>
    <p:extLst>
      <p:ext uri="{BB962C8B-B14F-4D97-AF65-F5344CB8AC3E}">
        <p14:creationId xmlns:p14="http://schemas.microsoft.com/office/powerpoint/2010/main" val="29817950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9EC2-D416-B4BD-D9DD-5BBB3D212B50}"/>
              </a:ext>
            </a:extLst>
          </p:cNvPr>
          <p:cNvSpPr>
            <a:spLocks noGrp="1"/>
          </p:cNvSpPr>
          <p:nvPr>
            <p:ph type="title"/>
          </p:nvPr>
        </p:nvSpPr>
        <p:spPr>
          <a:xfrm>
            <a:off x="1206498" y="0"/>
            <a:ext cx="21971004" cy="4648201"/>
          </a:xfrm>
        </p:spPr>
        <p:txBody>
          <a:bodyPr/>
          <a:lstStyle/>
          <a:p>
            <a:pPr algn="ctr"/>
            <a:r>
              <a:rPr lang="en-US" dirty="0">
                <a:latin typeface="Arial Narrow" panose="020B0606020202030204" pitchFamily="34" charset="0"/>
              </a:rPr>
              <a:t>ABOUT THE TEAM</a:t>
            </a:r>
            <a:endParaRPr lang="en-IN" dirty="0">
              <a:latin typeface="Arial Narrow" panose="020B0606020202030204" pitchFamily="34" charset="0"/>
            </a:endParaRPr>
          </a:p>
        </p:txBody>
      </p:sp>
      <p:sp>
        <p:nvSpPr>
          <p:cNvPr id="3" name="TextBox 2">
            <a:extLst>
              <a:ext uri="{FF2B5EF4-FFF2-40B4-BE49-F238E27FC236}">
                <a16:creationId xmlns:a16="http://schemas.microsoft.com/office/drawing/2014/main" id="{61E2D858-B338-CC73-0D5E-FD7D554F66B7}"/>
              </a:ext>
            </a:extLst>
          </p:cNvPr>
          <p:cNvSpPr txBox="1"/>
          <p:nvPr/>
        </p:nvSpPr>
        <p:spPr>
          <a:xfrm>
            <a:off x="576470" y="4196293"/>
            <a:ext cx="22601032" cy="2182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4700"/>
              </a:spcBef>
              <a:spcAft>
                <a:spcPts val="0"/>
              </a:spcAft>
              <a:buClrTx/>
              <a:buSzTx/>
              <a:buFontTx/>
              <a:buNone/>
              <a:tabLst/>
            </a:pPr>
            <a:r>
              <a:rPr kumimoji="0" lang="en-US" sz="9600" b="0" i="0" u="none" strike="noStrike" cap="none" spc="0" normalizeH="0" baseline="0" dirty="0">
                <a:ln>
                  <a:noFill/>
                </a:ln>
                <a:solidFill>
                  <a:srgbClr val="FFFFFF"/>
                </a:solidFill>
                <a:effectLst/>
                <a:uFillTx/>
                <a:latin typeface="Arial Narrow" panose="020B0606020202030204" pitchFamily="34" charset="0"/>
                <a:sym typeface="Graphik Light"/>
              </a:rPr>
              <a:t>TEAM NAME: Hack Elite+</a:t>
            </a:r>
            <a:endParaRPr kumimoji="0" lang="en-IN" sz="9600" b="0" i="0" u="none" strike="noStrike" cap="none" spc="0" normalizeH="0" baseline="0" dirty="0">
              <a:ln>
                <a:noFill/>
              </a:ln>
              <a:solidFill>
                <a:srgbClr val="FFFFFF"/>
              </a:solidFill>
              <a:effectLst/>
              <a:uFillTx/>
              <a:latin typeface="Arial Narrow" panose="020B0606020202030204" pitchFamily="34" charset="0"/>
              <a:sym typeface="Graphik Light"/>
            </a:endParaRPr>
          </a:p>
        </p:txBody>
      </p:sp>
      <p:sp>
        <p:nvSpPr>
          <p:cNvPr id="4" name="TextBox 3">
            <a:extLst>
              <a:ext uri="{FF2B5EF4-FFF2-40B4-BE49-F238E27FC236}">
                <a16:creationId xmlns:a16="http://schemas.microsoft.com/office/drawing/2014/main" id="{54F98799-21DA-E6F4-9334-A56DBA0A2993}"/>
              </a:ext>
            </a:extLst>
          </p:cNvPr>
          <p:cNvSpPr txBox="1"/>
          <p:nvPr/>
        </p:nvSpPr>
        <p:spPr>
          <a:xfrm>
            <a:off x="14047304" y="5562579"/>
            <a:ext cx="9760226" cy="7425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470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Graphik Light"/>
                <a:ea typeface="Graphik Light"/>
                <a:cs typeface="Graphik Light"/>
                <a:sym typeface="Graphik Light"/>
              </a:rPr>
              <a:t>  </a:t>
            </a:r>
            <a:r>
              <a:rPr kumimoji="0" lang="en-US" sz="8800" b="0" i="0" u="none" strike="noStrike" cap="none" spc="0" normalizeH="0" baseline="0" dirty="0">
                <a:ln>
                  <a:noFill/>
                </a:ln>
                <a:solidFill>
                  <a:srgbClr val="FFFFFF"/>
                </a:solidFill>
                <a:effectLst/>
                <a:uFillTx/>
                <a:latin typeface="Graphik Light"/>
                <a:ea typeface="Graphik Light"/>
                <a:cs typeface="Graphik Light"/>
                <a:sym typeface="Graphik Light"/>
              </a:rPr>
              <a:t>MEMBERS:</a:t>
            </a:r>
          </a:p>
          <a:p>
            <a:pPr marL="0" marR="0" indent="0" algn="r" defTabSz="2438338" rtl="0" fontAlgn="auto" latinLnBrk="0" hangingPunct="0">
              <a:lnSpc>
                <a:spcPct val="100000"/>
              </a:lnSpc>
              <a:spcBef>
                <a:spcPts val="4700"/>
              </a:spcBef>
              <a:spcAft>
                <a:spcPts val="0"/>
              </a:spcAft>
              <a:buClrTx/>
              <a:buSzTx/>
              <a:buFontTx/>
              <a:buNone/>
              <a:tabLst/>
            </a:pPr>
            <a:r>
              <a:rPr lang="en-US" sz="4800" dirty="0"/>
              <a:t>KRISHNAV KANOI</a:t>
            </a:r>
          </a:p>
          <a:p>
            <a:pPr marL="0" marR="0" indent="0" algn="r" defTabSz="2438338" rtl="0" fontAlgn="auto" latinLnBrk="0" hangingPunct="0">
              <a:lnSpc>
                <a:spcPct val="100000"/>
              </a:lnSpc>
              <a:spcBef>
                <a:spcPts val="470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Graphik Light"/>
                <a:ea typeface="Graphik Light"/>
                <a:cs typeface="Graphik Light"/>
                <a:sym typeface="Graphik Light"/>
              </a:rPr>
              <a:t>ADITYA KUMAR JHA</a:t>
            </a:r>
          </a:p>
          <a:p>
            <a:pPr marL="0" marR="0" indent="0" algn="r" defTabSz="2438338" rtl="0" fontAlgn="auto" latinLnBrk="0" hangingPunct="0">
              <a:lnSpc>
                <a:spcPct val="100000"/>
              </a:lnSpc>
              <a:spcBef>
                <a:spcPts val="4700"/>
              </a:spcBef>
              <a:spcAft>
                <a:spcPts val="0"/>
              </a:spcAft>
              <a:buClrTx/>
              <a:buSzTx/>
              <a:buFontTx/>
              <a:buNone/>
              <a:tabLst/>
            </a:pPr>
            <a:r>
              <a:rPr lang="en-US" sz="4800" dirty="0"/>
              <a:t>ADITYA ANJANA</a:t>
            </a:r>
          </a:p>
          <a:p>
            <a:pPr marL="0" marR="0" indent="0" algn="r" defTabSz="2438338" rtl="0" fontAlgn="auto" latinLnBrk="0" hangingPunct="0">
              <a:lnSpc>
                <a:spcPct val="100000"/>
              </a:lnSpc>
              <a:spcBef>
                <a:spcPts val="470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Graphik Light"/>
                <a:ea typeface="Graphik Light"/>
                <a:cs typeface="Graphik Light"/>
                <a:sym typeface="Graphik Light"/>
              </a:rPr>
              <a:t>PRANAV RANA</a:t>
            </a:r>
            <a:endParaRPr kumimoji="0" lang="en-IN" sz="4800" b="0" i="0" u="none" strike="noStrike" cap="none" spc="0" normalizeH="0" baseline="0" dirty="0">
              <a:ln>
                <a:noFill/>
              </a:ln>
              <a:solidFill>
                <a:srgbClr val="FFFFFF"/>
              </a:solidFill>
              <a:effectLst/>
              <a:uFillTx/>
              <a:latin typeface="Graphik Light"/>
              <a:ea typeface="Graphik Light"/>
              <a:cs typeface="Graphik Light"/>
              <a:sym typeface="Graphik Light"/>
            </a:endParaRPr>
          </a:p>
        </p:txBody>
      </p:sp>
    </p:spTree>
    <p:extLst>
      <p:ext uri="{BB962C8B-B14F-4D97-AF65-F5344CB8AC3E}">
        <p14:creationId xmlns:p14="http://schemas.microsoft.com/office/powerpoint/2010/main" val="1767000320"/>
      </p:ext>
    </p:extLst>
  </p:cSld>
  <p:clrMapOvr>
    <a:masterClrMapping/>
  </p:clrMapOvr>
  <p:transition spd="med"/>
</p:sld>
</file>

<file path=ppt/theme/theme1.xml><?xml version="1.0" encoding="utf-8"?>
<a:theme xmlns:a="http://schemas.openxmlformats.org/drawingml/2006/main"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112</TotalTime>
  <Words>628</Words>
  <Application>Microsoft Macintosh PowerPoint</Application>
  <PresentationFormat>Custom</PresentationFormat>
  <Paragraphs>41</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Meiryo</vt:lpstr>
      <vt:lpstr>Agency FB</vt:lpstr>
      <vt:lpstr>Aldhabi</vt:lpstr>
      <vt:lpstr>Angsana New</vt:lpstr>
      <vt:lpstr>Arial Narrow</vt:lpstr>
      <vt:lpstr>Graphik</vt:lpstr>
      <vt:lpstr>Graphik Light</vt:lpstr>
      <vt:lpstr>Helvetica Neue</vt:lpstr>
      <vt:lpstr>Produkt Extralight</vt:lpstr>
      <vt:lpstr>Produkt Light</vt:lpstr>
      <vt:lpstr>35_DynamicWavesDark</vt:lpstr>
      <vt:lpstr>Problem statement</vt:lpstr>
      <vt:lpstr>Introduction</vt:lpstr>
      <vt:lpstr>SCOPE OF SOLUTIONS</vt:lpstr>
      <vt:lpstr>PowerPoint Presentation</vt:lpstr>
      <vt:lpstr>UNIQUENESS OF THE CONCEPT IN CONTRAST TO ESTABLISHED ALTERNATIVES </vt:lpstr>
      <vt:lpstr>PowerPoint Presentation</vt:lpstr>
      <vt:lpstr>SCALABILITY</vt:lpstr>
      <vt:lpstr>SCALE OF IMPACT</vt:lpstr>
      <vt:lpstr>ABOUT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Aditya Jha</dc:creator>
  <cp:lastModifiedBy>[BTECH-036-2023-24] ADITYA ANJANA</cp:lastModifiedBy>
  <cp:revision>5</cp:revision>
  <dcterms:modified xsi:type="dcterms:W3CDTF">2023-10-08T16:44:41Z</dcterms:modified>
</cp:coreProperties>
</file>